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7" r:id="rId2"/>
    <p:sldId id="264"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73" d="100"/>
          <a:sy n="73" d="100"/>
        </p:scale>
        <p:origin x="-594"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338211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1820499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41582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341326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212431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3797774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986684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3299171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101938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3912986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2075452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573577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74844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1623428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911840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0FC2EB-FADA-4385-A62C-5A37184177AC}" type="datetimeFigureOut">
              <a:rPr lang="en-US" smtClean="0"/>
              <a:pPr/>
              <a:t>10/19/2018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2418602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40FC2EB-FADA-4385-A62C-5A37184177AC}" type="datetimeFigureOut">
              <a:rPr lang="en-US" smtClean="0"/>
              <a:pPr/>
              <a:t>10/19/2018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99C1E23-14B6-45DE-902D-6D2546B89191}" type="slidenum">
              <a:rPr lang="en-US" smtClean="0"/>
              <a:pPr/>
              <a:t>‹#›</a:t>
            </a:fld>
            <a:endParaRPr lang="en-US"/>
          </a:p>
        </p:txBody>
      </p:sp>
    </p:spTree>
    <p:extLst>
      <p:ext uri="{BB962C8B-B14F-4D97-AF65-F5344CB8AC3E}">
        <p14:creationId xmlns:p14="http://schemas.microsoft.com/office/powerpoint/2010/main" xmlns="" val="83889481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58663"/>
            <a:ext cx="8596668" cy="968679"/>
          </a:xfrm>
        </p:spPr>
        <p:txBody>
          <a:bodyPr>
            <a:normAutofit/>
          </a:bodyPr>
          <a:lstStyle/>
          <a:p>
            <a:pPr algn="ctr"/>
            <a:r>
              <a:rPr lang="en-US" dirty="0" smtClean="0"/>
              <a:t>                 </a:t>
            </a:r>
            <a:r>
              <a:rPr lang="en-US" sz="1300" dirty="0" smtClean="0">
                <a:latin typeface="Times New Roman" pitchFamily="18" charset="0"/>
                <a:cs typeface="Times New Roman" pitchFamily="18" charset="0"/>
              </a:rPr>
              <a:t>AGEISM IN THE WORKPLACE</a:t>
            </a:r>
            <a:r>
              <a:rPr lang="en-US" sz="1300" dirty="0" smtClean="0">
                <a:latin typeface="Times New Roman" panose="02020603050405020304" pitchFamily="18" charset="0"/>
                <a:cs typeface="Times New Roman" panose="02020603050405020304" pitchFamily="18" charset="0"/>
              </a:rPr>
              <a:t/>
            </a:r>
            <a:br>
              <a:rPr lang="en-US" sz="1300" dirty="0" smtClean="0">
                <a:latin typeface="Times New Roman" panose="02020603050405020304" pitchFamily="18" charset="0"/>
                <a:cs typeface="Times New Roman" panose="02020603050405020304" pitchFamily="18" charset="0"/>
              </a:rPr>
            </a:br>
            <a:endParaRPr lang="en-US" sz="13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446756"/>
            <a:ext cx="9030337" cy="5411244"/>
          </a:xfrm>
        </p:spPr>
        <p:txBody>
          <a:bodyPr/>
          <a:lstStyle/>
          <a:p>
            <a:pPr algn="ctr">
              <a:lnSpc>
                <a:spcPct val="200000"/>
              </a:lnSpc>
              <a:buNone/>
            </a:pPr>
            <a:endParaRPr lang="en-US" dirty="0" smtClean="0">
              <a:solidFill>
                <a:schemeClr val="tx1"/>
              </a:solidFill>
              <a:latin typeface="Times New Roman" panose="02020603050405020304" pitchFamily="18" charset="0"/>
              <a:cs typeface="Times New Roman" panose="02020603050405020304" pitchFamily="18" charset="0"/>
            </a:endParaRPr>
          </a:p>
          <a:p>
            <a:pPr algn="ctr">
              <a:lnSpc>
                <a:spcPct val="200000"/>
              </a:lnSpc>
              <a:buNone/>
            </a:pPr>
            <a:endParaRPr lang="en-US" dirty="0" smtClean="0">
              <a:solidFill>
                <a:schemeClr val="tx1"/>
              </a:solidFill>
              <a:latin typeface="Times New Roman" panose="02020603050405020304" pitchFamily="18" charset="0"/>
              <a:cs typeface="Times New Roman" panose="02020603050405020304" pitchFamily="18" charset="0"/>
            </a:endParaRPr>
          </a:p>
          <a:p>
            <a:pPr algn="ctr">
              <a:lnSpc>
                <a:spcPct val="200000"/>
              </a:lnSpc>
              <a:buNone/>
            </a:pPr>
            <a:r>
              <a:rPr lang="en-US" dirty="0" smtClean="0">
                <a:solidFill>
                  <a:schemeClr val="tx1"/>
                </a:solidFill>
                <a:latin typeface="Times New Roman" panose="02020603050405020304" pitchFamily="18" charset="0"/>
                <a:cs typeface="Times New Roman" panose="02020603050405020304" pitchFamily="18" charset="0"/>
              </a:rPr>
              <a:t>Institution Affiliate </a:t>
            </a:r>
          </a:p>
          <a:p>
            <a:pPr algn="ctr">
              <a:lnSpc>
                <a:spcPct val="200000"/>
              </a:lnSpc>
              <a:buNone/>
            </a:pPr>
            <a:r>
              <a:rPr lang="en-US" dirty="0" smtClean="0">
                <a:solidFill>
                  <a:schemeClr val="tx1"/>
                </a:solidFill>
                <a:latin typeface="Times New Roman" panose="02020603050405020304" pitchFamily="18" charset="0"/>
                <a:cs typeface="Times New Roman" panose="02020603050405020304" pitchFamily="18" charset="0"/>
              </a:rPr>
              <a:t>Student’s Name</a:t>
            </a:r>
          </a:p>
          <a:p>
            <a:pPr algn="ctr">
              <a:lnSpc>
                <a:spcPct val="200000"/>
              </a:lnSpc>
              <a:buNone/>
            </a:pPr>
            <a:r>
              <a:rPr lang="en-US" dirty="0" smtClean="0">
                <a:solidFill>
                  <a:schemeClr val="tx1"/>
                </a:solidFill>
                <a:latin typeface="Times New Roman" panose="02020603050405020304" pitchFamily="18" charset="0"/>
                <a:cs typeface="Times New Roman" panose="02020603050405020304" pitchFamily="18" charset="0"/>
              </a:rPr>
              <a:t>Course title</a:t>
            </a:r>
          </a:p>
          <a:p>
            <a:pPr algn="ctr">
              <a:lnSpc>
                <a:spcPct val="200000"/>
              </a:lnSpc>
              <a:buNone/>
            </a:pPr>
            <a:r>
              <a:rPr lang="en-US" dirty="0" smtClean="0">
                <a:solidFill>
                  <a:schemeClr val="tx1"/>
                </a:solidFill>
                <a:latin typeface="Times New Roman" panose="02020603050405020304" pitchFamily="18" charset="0"/>
                <a:cs typeface="Times New Roman" panose="02020603050405020304" pitchFamily="18" charset="0"/>
              </a:rPr>
              <a:t>Date.</a:t>
            </a:r>
          </a:p>
          <a:p>
            <a:pPr>
              <a:buFont typeface="Wingdings" panose="05000000000000000000" pitchFamily="2" charset="2"/>
              <a:buChar char="Ø"/>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1642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latin typeface="Times New Roman" panose="02020603050405020304" pitchFamily="18" charset="0"/>
                <a:cs typeface="Times New Roman" panose="02020603050405020304" pitchFamily="18" charset="0"/>
              </a:rPr>
              <a:t>AGEISM IN THE WORKPLACE</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Abstract.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Age discrimination at the workplace is a concern especially for organizations that have an increasingly age-diverse workforce.</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Age discrimination occurs in the form of bias regarding decision-making, evaluations and unfair behaviors during promotions, recruitment and performance appraisal.</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Age discrimination in the workplace has negative outcomes for employers, employees and the relationship between employer and employee. </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It is important therefore to introduce policies and intervention strategies to combat age discrimination and ageism in the workplace. </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These interventions should aim at improving the employability of older employees and ban the age discrimination at workplaces</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smtClean="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600" y="208767"/>
            <a:ext cx="8596668" cy="643003"/>
          </a:xfrm>
        </p:spPr>
        <p:txBody>
          <a:bodyPr/>
          <a:lstStyle/>
          <a:p>
            <a:r>
              <a:rPr lang="en-US" dirty="0" smtClean="0"/>
              <a:t>                      </a:t>
            </a: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4600" y="851770"/>
            <a:ext cx="9268332" cy="5674290"/>
          </a:xfrm>
        </p:spPr>
        <p:txBody>
          <a:bodyPr>
            <a:normAutofit lnSpcReduction="10000"/>
          </a:bodyPr>
          <a:lstStyle/>
          <a:p>
            <a:r>
              <a:rPr lang="en-US" dirty="0">
                <a:solidFill>
                  <a:schemeClr val="tx1"/>
                </a:solidFill>
                <a:latin typeface="Times New Roman" panose="02020603050405020304" pitchFamily="18" charset="0"/>
                <a:cs typeface="Times New Roman" panose="02020603050405020304" pitchFamily="18" charset="0"/>
              </a:rPr>
              <a:t>Since 1998, when the Employment Equality Act came into effect, employees and employers have been barred from discriminating against any existing or potential employees based on their age, regarding their access to or considerations for employment, promotion, </a:t>
            </a:r>
            <a:r>
              <a:rPr lang="en-US" dirty="0" smtClean="0">
                <a:solidFill>
                  <a:schemeClr val="tx1"/>
                </a:solidFill>
                <a:latin typeface="Times New Roman" panose="02020603050405020304" pitchFamily="18" charset="0"/>
                <a:cs typeface="Times New Roman" panose="02020603050405020304" pitchFamily="18" charset="0"/>
              </a:rPr>
              <a:t>training </a:t>
            </a:r>
            <a:r>
              <a:rPr lang="en-US" dirty="0">
                <a:solidFill>
                  <a:schemeClr val="tx1"/>
                </a:solidFill>
                <a:latin typeface="Times New Roman" panose="02020603050405020304" pitchFamily="18" charset="0"/>
                <a:cs typeface="Times New Roman" panose="02020603050405020304" pitchFamily="18" charset="0"/>
              </a:rPr>
              <a:t>or regarding of posts</a:t>
            </a:r>
            <a:r>
              <a:rPr lang="en-US" dirty="0" smtClean="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Times New Roman" panose="02020603050405020304" pitchFamily="18" charset="0"/>
                <a:cs typeface="Times New Roman" panose="02020603050405020304" pitchFamily="18" charset="0"/>
              </a:rPr>
              <a:t>The United States Laws prohibit any direct or indirect age discrimination and regard that the age of an employee is irrelevant (Quinn, 2010).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Direct discrimination is witnessed when an individual is treated less favourably compared to others in different age groups.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On </a:t>
            </a:r>
            <a:r>
              <a:rPr lang="en-US" dirty="0">
                <a:solidFill>
                  <a:schemeClr val="tx1"/>
                </a:solidFill>
                <a:latin typeface="Times New Roman" panose="02020603050405020304" pitchFamily="18" charset="0"/>
                <a:cs typeface="Times New Roman" panose="02020603050405020304" pitchFamily="18" charset="0"/>
              </a:rPr>
              <a:t>the hand, indirect discrimination is witnessed when a practice or provision has a greater impact on individuals from one age group than it has on another. </a:t>
            </a:r>
            <a:r>
              <a:rPr lang="en-US" dirty="0" smtClean="0">
                <a:solidFill>
                  <a:schemeClr val="tx1"/>
                </a:solidFill>
                <a:latin typeface="Times New Roman" panose="02020603050405020304" pitchFamily="18" charset="0"/>
                <a:cs typeface="Times New Roman" panose="02020603050405020304" pitchFamily="18" charset="0"/>
              </a:rPr>
              <a:t>For </a:t>
            </a:r>
            <a:r>
              <a:rPr lang="en-US" dirty="0">
                <a:solidFill>
                  <a:schemeClr val="tx1"/>
                </a:solidFill>
                <a:latin typeface="Times New Roman" panose="02020603050405020304" pitchFamily="18" charset="0"/>
                <a:cs typeface="Times New Roman" panose="02020603050405020304" pitchFamily="18" charset="0"/>
              </a:rPr>
              <a:t>example, various companies advertise for vacancies and indicate that the applicants should have worked in the field for more than ten years (Quinn, 2010).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The Federal Age Discrimination Act (ADEA) prohibits against age-based discrimination especially against the older age group in hiring, layoffs, firing, compensation and other factors that relate to employment (Quinn, 2010). </a:t>
            </a:r>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law mainly is concerned with people of age 40 years and above in organizations with over twenty employees (Cleveland, 1988). </a:t>
            </a:r>
          </a:p>
          <a:p>
            <a:pPr marL="0" indent="0">
              <a:buNone/>
            </a:pPr>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xmlns="" val="124434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wipe(down)">
                                      <p:cBhvr>
                                        <p:cTn id="4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5553" y="146137"/>
            <a:ext cx="3720230" cy="517742"/>
          </a:xfrm>
        </p:spPr>
        <p:txBody>
          <a:bodyPr>
            <a:normAutofit fontScale="90000"/>
          </a:bodyPr>
          <a:lstStyle/>
          <a:p>
            <a:r>
              <a:rPr lang="en-US" dirty="0">
                <a:solidFill>
                  <a:schemeClr val="accent2"/>
                </a:solidFill>
                <a:latin typeface="Times New Roman" panose="02020603050405020304" pitchFamily="18" charset="0"/>
                <a:cs typeface="Times New Roman" panose="02020603050405020304" pitchFamily="18" charset="0"/>
              </a:rPr>
              <a:t>Research purpose </a:t>
            </a:r>
          </a:p>
        </p:txBody>
      </p:sp>
      <p:sp>
        <p:nvSpPr>
          <p:cNvPr id="3" name="Content Placeholder 2"/>
          <p:cNvSpPr>
            <a:spLocks noGrp="1"/>
          </p:cNvSpPr>
          <p:nvPr>
            <p:ph idx="1"/>
          </p:nvPr>
        </p:nvSpPr>
        <p:spPr>
          <a:xfrm>
            <a:off x="677334" y="764087"/>
            <a:ext cx="9330962" cy="5849656"/>
          </a:xfrm>
        </p:spPr>
        <p:txBody>
          <a:bodyPr/>
          <a:lstStyle/>
          <a:p>
            <a:r>
              <a:rPr lang="en-US" dirty="0">
                <a:solidFill>
                  <a:schemeClr val="tx1"/>
                </a:solidFill>
                <a:latin typeface="Times New Roman" panose="02020603050405020304" pitchFamily="18" charset="0"/>
                <a:cs typeface="Times New Roman" panose="02020603050405020304" pitchFamily="18" charset="0"/>
              </a:rPr>
              <a:t>One major goal is to identify the legislation that governs employment, promotion, and termination of an individual as regards to age</a:t>
            </a:r>
            <a:r>
              <a:rPr lang="en-US" dirty="0" smtClean="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Times New Roman" panose="02020603050405020304" pitchFamily="18" charset="0"/>
                <a:cs typeface="Times New Roman" panose="02020603050405020304" pitchFamily="18" charset="0"/>
              </a:rPr>
              <a:t>The text also aims at establishing the typical stereotyping of age groups in the </a:t>
            </a:r>
            <a:r>
              <a:rPr lang="en-US" dirty="0" smtClean="0">
                <a:solidFill>
                  <a:schemeClr val="tx1"/>
                </a:solidFill>
                <a:latin typeface="Times New Roman" panose="02020603050405020304" pitchFamily="18" charset="0"/>
                <a:cs typeface="Times New Roman" panose="02020603050405020304" pitchFamily="18" charset="0"/>
              </a:rPr>
              <a:t>workplaces. </a:t>
            </a:r>
            <a:r>
              <a:rPr lang="en-US" dirty="0">
                <a:solidFill>
                  <a:schemeClr val="tx1"/>
                </a:solidFill>
                <a:latin typeface="Times New Roman" panose="02020603050405020304" pitchFamily="18" charset="0"/>
                <a:cs typeface="Times New Roman" panose="02020603050405020304" pitchFamily="18" charset="0"/>
              </a:rPr>
              <a:t>It has been found that many stereotypes apply mostly to young and older people</a:t>
            </a:r>
            <a:r>
              <a:rPr lang="en-US" dirty="0" smtClean="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Times New Roman" panose="02020603050405020304" pitchFamily="18" charset="0"/>
                <a:cs typeface="Times New Roman" panose="02020603050405020304" pitchFamily="18" charset="0"/>
              </a:rPr>
              <a:t>Additionally, the article will address the aspect of retirement</a:t>
            </a:r>
            <a:r>
              <a:rPr lang="en-US"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Many companies have a habit of forcing their employees to retire early without even prior information (Cleveland, 1988). The theoretical model of age bias process is as shown below. </a:t>
            </a:r>
            <a:endParaRPr lang="en-US" dirty="0" smtClean="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328392" y="3059467"/>
            <a:ext cx="5627096" cy="3554276"/>
          </a:xfrm>
          <a:prstGeom prst="rect">
            <a:avLst/>
          </a:prstGeom>
        </p:spPr>
      </p:pic>
    </p:spTree>
    <p:extLst>
      <p:ext uri="{BB962C8B-B14F-4D97-AF65-F5344CB8AC3E}">
        <p14:creationId xmlns:p14="http://schemas.microsoft.com/office/powerpoint/2010/main" xmlns="" val="1702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0937" y="237995"/>
            <a:ext cx="9432099" cy="6425852"/>
          </a:xfrm>
        </p:spPr>
        <p:txBody>
          <a:bodyPr/>
          <a:lstStyle/>
          <a:p>
            <a:pPr marL="0" indent="0">
              <a:buNone/>
            </a:pPr>
            <a:r>
              <a:rPr lang="en-US" dirty="0" err="1" smtClean="0">
                <a:latin typeface="Times New Roman" panose="02020603050405020304" pitchFamily="18" charset="0"/>
                <a:cs typeface="Times New Roman" panose="02020603050405020304" pitchFamily="18" charset="0"/>
              </a:rPr>
              <a:t>Cont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As it is impossible to eradicate the age discrimination in organizations altogether, the research will determine ways in which the age discriminated people can handle the workplace prejudices</a:t>
            </a:r>
            <a:r>
              <a:rPr lang="en-US" dirty="0" smtClean="0">
                <a:solidFill>
                  <a:schemeClr val="tx1"/>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 The article also postulates on possible ways that the government can combat age perceptions in organizations which include conducting management and professional audits on hiring and publicize </a:t>
            </a:r>
            <a:r>
              <a:rPr lang="en-US" dirty="0" smtClean="0">
                <a:solidFill>
                  <a:schemeClr val="tx1"/>
                </a:solidFill>
                <a:latin typeface="Times New Roman" panose="02020603050405020304" pitchFamily="18" charset="0"/>
                <a:cs typeface="Times New Roman" panose="02020603050405020304" pitchFamily="18" charset="0"/>
              </a:rPr>
              <a:t>law suits </a:t>
            </a:r>
            <a:r>
              <a:rPr lang="en-US" dirty="0">
                <a:solidFill>
                  <a:schemeClr val="tx1"/>
                </a:solidFill>
                <a:latin typeface="Times New Roman" panose="02020603050405020304" pitchFamily="18" charset="0"/>
                <a:cs typeface="Times New Roman" panose="02020603050405020304" pitchFamily="18" charset="0"/>
              </a:rPr>
              <a:t>action that counters hiring discriminations</a:t>
            </a:r>
            <a:r>
              <a:rPr lang="en-US" dirty="0" smtClean="0">
                <a:solidFill>
                  <a:schemeClr val="tx1"/>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research also tries to express how age biased prejudices affect the emotions of workers, which consequently, affects their productivity. </a:t>
            </a:r>
            <a:endParaRPr lang="en-US" dirty="0" smtClean="0">
              <a:solidFill>
                <a:schemeClr val="tx1"/>
              </a:solidFill>
              <a:latin typeface="Times New Roman" panose="02020603050405020304" pitchFamily="18" charset="0"/>
              <a:cs typeface="Times New Roman" panose="02020603050405020304" pitchFamily="18" charset="0"/>
            </a:endParaRPr>
          </a:p>
          <a:p>
            <a:pPr marL="0" indent="0">
              <a:buNone/>
            </a:pPr>
            <a:r>
              <a:rPr lang="en-US" dirty="0">
                <a:solidFill>
                  <a:schemeClr val="accent2"/>
                </a:solidFill>
                <a:latin typeface="Times New Roman" panose="02020603050405020304" pitchFamily="18" charset="0"/>
                <a:cs typeface="Times New Roman" panose="02020603050405020304" pitchFamily="18" charset="0"/>
              </a:rPr>
              <a:t> </a:t>
            </a:r>
            <a:r>
              <a:rPr lang="en-US" dirty="0" smtClean="0">
                <a:solidFill>
                  <a:schemeClr val="accent2"/>
                </a:solidFill>
                <a:latin typeface="Times New Roman" panose="02020603050405020304" pitchFamily="18" charset="0"/>
                <a:cs typeface="Times New Roman" panose="02020603050405020304" pitchFamily="18" charset="0"/>
              </a:rPr>
              <a:t>                                                         Research question</a:t>
            </a:r>
          </a:p>
          <a:p>
            <a:pPr marL="0" indent="0">
              <a:buNone/>
            </a:pPr>
            <a:r>
              <a:rPr lang="en-US" dirty="0">
                <a:solidFill>
                  <a:schemeClr val="tx1"/>
                </a:solidFill>
                <a:latin typeface="Times New Roman" panose="02020603050405020304" pitchFamily="18" charset="0"/>
                <a:cs typeface="Times New Roman" panose="02020603050405020304" pitchFamily="18" charset="0"/>
              </a:rPr>
              <a:t>When conducting a successful survey, there is a need to develop questions regarding the topic. The survey questions may be written in the form of a questionnaire and distributed to various employees. Examples of questions that might be found are: </a:t>
            </a:r>
          </a:p>
          <a:p>
            <a:pPr marL="0" indent="0">
              <a:buNone/>
            </a:pPr>
            <a:r>
              <a:rPr lang="en-US" dirty="0">
                <a:solidFill>
                  <a:schemeClr val="tx1"/>
                </a:solidFill>
                <a:latin typeface="Times New Roman" panose="02020603050405020304" pitchFamily="18" charset="0"/>
                <a:cs typeface="Times New Roman" panose="02020603050405020304" pitchFamily="18" charset="0"/>
              </a:rPr>
              <a:t>1.	Do you believe age discrimination exists in your workplace?</a:t>
            </a:r>
          </a:p>
          <a:p>
            <a:pPr marL="0" indent="0">
              <a:buNone/>
            </a:pPr>
            <a:r>
              <a:rPr lang="en-US" dirty="0">
                <a:solidFill>
                  <a:schemeClr val="tx1"/>
                </a:solidFill>
                <a:latin typeface="Times New Roman" panose="02020603050405020304" pitchFamily="18" charset="0"/>
                <a:cs typeface="Times New Roman" panose="02020603050405020304" pitchFamily="18" charset="0"/>
              </a:rPr>
              <a:t>2.	How would you describe the performance of your older co-workers?</a:t>
            </a:r>
          </a:p>
          <a:p>
            <a:pPr marL="0" indent="0">
              <a:buNone/>
            </a:pPr>
            <a:r>
              <a:rPr lang="en-US" dirty="0">
                <a:solidFill>
                  <a:schemeClr val="tx1"/>
                </a:solidFill>
                <a:latin typeface="Times New Roman" panose="02020603050405020304" pitchFamily="18" charset="0"/>
                <a:cs typeface="Times New Roman" panose="02020603050405020304" pitchFamily="18" charset="0"/>
              </a:rPr>
              <a:t>3.	Is ageism necessary for the organization to achieve success?</a:t>
            </a:r>
          </a:p>
          <a:p>
            <a:pPr marL="0" indent="0">
              <a:buNone/>
            </a:pPr>
            <a:r>
              <a:rPr lang="en-US" dirty="0">
                <a:solidFill>
                  <a:schemeClr val="tx1"/>
                </a:solidFill>
                <a:latin typeface="Times New Roman" panose="02020603050405020304" pitchFamily="18" charset="0"/>
                <a:cs typeface="Times New Roman" panose="02020603050405020304" pitchFamily="18" charset="0"/>
              </a:rPr>
              <a:t>4.	How can ageism be prevented in an organization?</a:t>
            </a:r>
          </a:p>
        </p:txBody>
      </p:sp>
    </p:spTree>
    <p:extLst>
      <p:ext uri="{BB962C8B-B14F-4D97-AF65-F5344CB8AC3E}">
        <p14:creationId xmlns:p14="http://schemas.microsoft.com/office/powerpoint/2010/main" xmlns="" val="2870074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5207" y="416689"/>
            <a:ext cx="9130545" cy="6624365"/>
          </a:xfrm>
        </p:spPr>
        <p:txBody>
          <a:bodyPr/>
          <a:lstStyle/>
          <a:p>
            <a:pPr marL="0" indent="0">
              <a:buNone/>
            </a:pPr>
            <a:r>
              <a:rPr lang="en-US" dirty="0" smtClean="0">
                <a:solidFill>
                  <a:schemeClr val="accent2"/>
                </a:solidFill>
                <a:latin typeface="Times New Roman" panose="02020603050405020304" pitchFamily="18" charset="0"/>
                <a:cs typeface="Times New Roman" panose="02020603050405020304" pitchFamily="18" charset="0"/>
              </a:rPr>
              <a:t>                                                  Hypothesis                   </a:t>
            </a:r>
          </a:p>
          <a:p>
            <a:pPr marL="0" indent="0">
              <a:buNone/>
            </a:pPr>
            <a:r>
              <a:rPr lang="en-US" dirty="0" smtClean="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To find out whether age discrimination exists in the workplace</a:t>
            </a:r>
          </a:p>
          <a:p>
            <a:pPr marL="0" indent="0">
              <a:buNone/>
            </a:pPr>
            <a:r>
              <a:rPr lang="en-US" dirty="0">
                <a:solidFill>
                  <a:schemeClr val="tx1"/>
                </a:solidFill>
                <a:latin typeface="Times New Roman" panose="02020603050405020304" pitchFamily="18" charset="0"/>
                <a:cs typeface="Times New Roman" panose="02020603050405020304" pitchFamily="18" charset="0"/>
              </a:rPr>
              <a:t>2.	To find out if ageism works better for older co-workers</a:t>
            </a:r>
          </a:p>
          <a:p>
            <a:pPr marL="0" indent="0">
              <a:buNone/>
            </a:pPr>
            <a:r>
              <a:rPr lang="en-US" dirty="0">
                <a:solidFill>
                  <a:schemeClr val="tx1"/>
                </a:solidFill>
                <a:latin typeface="Times New Roman" panose="02020603050405020304" pitchFamily="18" charset="0"/>
                <a:cs typeface="Times New Roman" panose="02020603050405020304" pitchFamily="18" charset="0"/>
              </a:rPr>
              <a:t>3.	To analyze the effects of ageism towards organizational success</a:t>
            </a:r>
          </a:p>
          <a:p>
            <a:pPr marL="0" indent="0">
              <a:buNone/>
            </a:pPr>
            <a:r>
              <a:rPr lang="en-US" dirty="0">
                <a:solidFill>
                  <a:schemeClr val="tx1"/>
                </a:solidFill>
                <a:latin typeface="Times New Roman" panose="02020603050405020304" pitchFamily="18" charset="0"/>
                <a:cs typeface="Times New Roman" panose="02020603050405020304" pitchFamily="18" charset="0"/>
              </a:rPr>
              <a:t>4.	To find out how ageism can be prevented in an organization</a:t>
            </a:r>
          </a:p>
          <a:p>
            <a:pPr marL="0" indent="0">
              <a:buNone/>
            </a:pPr>
            <a:r>
              <a:rPr lang="en-US" dirty="0" smtClean="0">
                <a:latin typeface="Times New Roman" panose="02020603050405020304" pitchFamily="18" charset="0"/>
                <a:cs typeface="Times New Roman" panose="02020603050405020304" pitchFamily="18" charset="0"/>
              </a:rPr>
              <a:t>                                                </a:t>
            </a:r>
            <a:r>
              <a:rPr lang="en-US" dirty="0" smtClean="0">
                <a:solidFill>
                  <a:schemeClr val="accent2"/>
                </a:solidFill>
                <a:latin typeface="Times New Roman" panose="02020603050405020304" pitchFamily="18" charset="0"/>
                <a:cs typeface="Times New Roman" panose="02020603050405020304" pitchFamily="18" charset="0"/>
              </a:rPr>
              <a:t>Research tools</a:t>
            </a:r>
          </a:p>
          <a:p>
            <a:pPr marL="0" indent="0">
              <a:buNone/>
            </a:pPr>
            <a:r>
              <a:rPr lang="en-US" dirty="0">
                <a:solidFill>
                  <a:schemeClr val="tx1"/>
                </a:solidFill>
                <a:latin typeface="Times New Roman" panose="02020603050405020304" pitchFamily="18" charset="0"/>
                <a:cs typeface="Times New Roman" panose="02020603050405020304" pitchFamily="18" charset="0"/>
              </a:rPr>
              <a:t>Descriptive surveys and questionnaire will be used to limit biases and ensuring that all participants answer questions regarding the similar topic of study</a:t>
            </a:r>
            <a:r>
              <a:rPr lang="en-US" dirty="0" smtClean="0">
                <a:solidFill>
                  <a:schemeClr val="tx1"/>
                </a:solidFill>
                <a:latin typeface="Times New Roman" panose="02020603050405020304" pitchFamily="18" charset="0"/>
                <a:cs typeface="Times New Roman" panose="02020603050405020304" pitchFamily="18" charset="0"/>
              </a:rPr>
              <a:t>.</a:t>
            </a:r>
          </a:p>
          <a:p>
            <a:pPr marL="0" indent="0">
              <a:buNone/>
            </a:pPr>
            <a:r>
              <a:rPr lang="en-US"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accent2"/>
                </a:solidFill>
                <a:latin typeface="Times New Roman" panose="02020603050405020304" pitchFamily="18" charset="0"/>
                <a:cs typeface="Times New Roman" panose="02020603050405020304" pitchFamily="18" charset="0"/>
              </a:rPr>
              <a:t>Data </a:t>
            </a:r>
            <a:r>
              <a:rPr lang="en-US" dirty="0">
                <a:solidFill>
                  <a:schemeClr val="accent2"/>
                </a:solidFill>
                <a:latin typeface="Times New Roman" panose="02020603050405020304" pitchFamily="18" charset="0"/>
                <a:cs typeface="Times New Roman" panose="02020603050405020304" pitchFamily="18" charset="0"/>
              </a:rPr>
              <a:t>collection methods</a:t>
            </a:r>
          </a:p>
          <a:p>
            <a:pPr marL="0" indent="0">
              <a:buNone/>
            </a:pPr>
            <a:r>
              <a:rPr lang="en-US" dirty="0">
                <a:solidFill>
                  <a:schemeClr val="tx1"/>
                </a:solidFill>
                <a:latin typeface="Times New Roman" panose="02020603050405020304" pitchFamily="18" charset="0"/>
                <a:cs typeface="Times New Roman" panose="02020603050405020304" pitchFamily="18" charset="0"/>
              </a:rPr>
              <a:t>Survey forms will be supplied to the randomly selected participants, and the reason for choosing the method is because it is inexpensive and respondents are corporative. More so, a debriefing interview will be administered to all participants to discuss the answer to survey questions.</a:t>
            </a:r>
          </a:p>
          <a:p>
            <a:pPr marL="0" indent="0">
              <a:buNone/>
            </a:pPr>
            <a:endParaRPr lang="en-US"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19236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75573"/>
            <a:ext cx="9030337" cy="6325643"/>
          </a:xfrm>
        </p:spPr>
        <p:txBody>
          <a:bodyPr>
            <a:normAutofit fontScale="92500" lnSpcReduction="20000"/>
          </a:bodyPr>
          <a:lstStyle/>
          <a:p>
            <a:pPr marL="0" indent="0">
              <a:buNone/>
            </a:pPr>
            <a:r>
              <a:rPr lang="en-US" dirty="0" smtClean="0">
                <a:solidFill>
                  <a:schemeClr val="accent2"/>
                </a:solidFill>
                <a:latin typeface="Times New Roman" panose="02020603050405020304" pitchFamily="18" charset="0"/>
                <a:cs typeface="Times New Roman" panose="02020603050405020304" pitchFamily="18" charset="0"/>
              </a:rPr>
              <a:t>                                              </a:t>
            </a:r>
            <a:r>
              <a:rPr lang="en-US" sz="1900" dirty="0" smtClean="0">
                <a:solidFill>
                  <a:schemeClr val="accent2"/>
                </a:solidFill>
                <a:latin typeface="Times New Roman" panose="02020603050405020304" pitchFamily="18" charset="0"/>
                <a:cs typeface="Times New Roman" panose="02020603050405020304" pitchFamily="18" charset="0"/>
              </a:rPr>
              <a:t>Research methodology</a:t>
            </a:r>
          </a:p>
          <a:p>
            <a:pPr>
              <a:buFont typeface="Wingdings" panose="05000000000000000000" pitchFamily="2" charset="2"/>
              <a:buChar char="Ø"/>
            </a:pPr>
            <a:r>
              <a:rPr lang="en-US" sz="1900" dirty="0">
                <a:solidFill>
                  <a:schemeClr val="tx1"/>
                </a:solidFill>
                <a:latin typeface="Times New Roman" panose="02020603050405020304" pitchFamily="18" charset="0"/>
                <a:cs typeface="Times New Roman" panose="02020603050405020304" pitchFamily="18" charset="0"/>
              </a:rPr>
              <a:t>The research methodology involved research on surveys conducted by Cleveland et al. (1988) and another by Gonzales et al., (2015) on the young people aged between 18-29 years, the middle-aged between 30- 49 and the older aged who are above 50 years </a:t>
            </a:r>
            <a:r>
              <a:rPr lang="en-US" sz="1900" dirty="0" smtClean="0">
                <a:solidFill>
                  <a:schemeClr val="tx1"/>
                </a:solidFill>
                <a:latin typeface="Times New Roman" panose="02020603050405020304" pitchFamily="18" charset="0"/>
                <a:cs typeface="Times New Roman" panose="02020603050405020304" pitchFamily="18" charset="0"/>
              </a:rPr>
              <a:t>old.</a:t>
            </a:r>
          </a:p>
          <a:p>
            <a:pPr>
              <a:buFont typeface="Wingdings" panose="05000000000000000000" pitchFamily="2" charset="2"/>
              <a:buChar char="Ø"/>
            </a:pPr>
            <a:r>
              <a:rPr lang="en-US" sz="1900" dirty="0" smtClean="0">
                <a:solidFill>
                  <a:schemeClr val="tx1"/>
                </a:solidFill>
                <a:latin typeface="Times New Roman" panose="02020603050405020304" pitchFamily="18" charset="0"/>
                <a:cs typeface="Times New Roman" panose="02020603050405020304" pitchFamily="18" charset="0"/>
              </a:rPr>
              <a:t>The </a:t>
            </a:r>
            <a:r>
              <a:rPr lang="en-US" sz="1900" dirty="0">
                <a:solidFill>
                  <a:schemeClr val="tx1"/>
                </a:solidFill>
                <a:latin typeface="Times New Roman" panose="02020603050405020304" pitchFamily="18" charset="0"/>
                <a:cs typeface="Times New Roman" panose="02020603050405020304" pitchFamily="18" charset="0"/>
              </a:rPr>
              <a:t>surveys also took into consideration the number of hours that the individuals work weekly or daily. </a:t>
            </a:r>
            <a:endParaRPr lang="en-US" sz="1900"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900" dirty="0" smtClean="0">
                <a:solidFill>
                  <a:schemeClr val="tx1"/>
                </a:solidFill>
                <a:latin typeface="Times New Roman" panose="02020603050405020304" pitchFamily="18" charset="0"/>
                <a:cs typeface="Times New Roman" panose="02020603050405020304" pitchFamily="18" charset="0"/>
              </a:rPr>
              <a:t>Quantitative </a:t>
            </a:r>
            <a:r>
              <a:rPr lang="en-US" sz="1900" dirty="0">
                <a:solidFill>
                  <a:schemeClr val="tx1"/>
                </a:solidFill>
                <a:latin typeface="Times New Roman" panose="02020603050405020304" pitchFamily="18" charset="0"/>
                <a:cs typeface="Times New Roman" panose="02020603050405020304" pitchFamily="18" charset="0"/>
              </a:rPr>
              <a:t>and qualitative methods were utilized in comparing the findings in all the age groups</a:t>
            </a:r>
            <a:r>
              <a:rPr lang="en-US" sz="1900" dirty="0" smtClean="0">
                <a:solidFill>
                  <a:schemeClr val="tx1"/>
                </a:solidFill>
                <a:latin typeface="Times New Roman" panose="02020603050405020304" pitchFamily="18" charset="0"/>
                <a:cs typeface="Times New Roman" panose="02020603050405020304" pitchFamily="18" charset="0"/>
              </a:rPr>
              <a:t>.</a:t>
            </a:r>
          </a:p>
          <a:p>
            <a:pPr marL="0" indent="0">
              <a:buNone/>
            </a:pPr>
            <a:r>
              <a:rPr lang="en-US" sz="1900" dirty="0">
                <a:solidFill>
                  <a:schemeClr val="tx1"/>
                </a:solidFill>
                <a:latin typeface="Times New Roman" panose="02020603050405020304" pitchFamily="18" charset="0"/>
                <a:cs typeface="Times New Roman" panose="02020603050405020304" pitchFamily="18" charset="0"/>
              </a:rPr>
              <a:t> </a:t>
            </a:r>
            <a:r>
              <a:rPr lang="en-US" sz="1900" dirty="0" smtClean="0">
                <a:solidFill>
                  <a:schemeClr val="tx1"/>
                </a:solidFill>
                <a:latin typeface="Times New Roman" panose="02020603050405020304" pitchFamily="18" charset="0"/>
                <a:cs typeface="Times New Roman" panose="02020603050405020304" pitchFamily="18" charset="0"/>
              </a:rPr>
              <a:t>                                                </a:t>
            </a:r>
            <a:r>
              <a:rPr lang="en-US" sz="1900" dirty="0" smtClean="0">
                <a:solidFill>
                  <a:schemeClr val="accent2"/>
                </a:solidFill>
                <a:latin typeface="Times New Roman" panose="02020603050405020304" pitchFamily="18" charset="0"/>
                <a:cs typeface="Times New Roman" panose="02020603050405020304" pitchFamily="18" charset="0"/>
              </a:rPr>
              <a:t>Analysis of limitations</a:t>
            </a:r>
          </a:p>
          <a:p>
            <a:pPr>
              <a:buFont typeface="Wingdings" panose="05000000000000000000" pitchFamily="2" charset="2"/>
              <a:buChar char="Ø"/>
            </a:pPr>
            <a:r>
              <a:rPr lang="en-US" sz="1900" dirty="0">
                <a:solidFill>
                  <a:schemeClr val="tx1"/>
                </a:solidFill>
                <a:latin typeface="Times New Roman" panose="02020603050405020304" pitchFamily="18" charset="0"/>
                <a:cs typeface="Times New Roman" panose="02020603050405020304" pitchFamily="18" charset="0"/>
              </a:rPr>
              <a:t>Ageism is a form of employment discrimination whereby the employee or a job seeker is unfavourably treated because of the age. The aged personnel are considered posts while the young and energetic are left </a:t>
            </a:r>
            <a:r>
              <a:rPr lang="en-US" sz="1900" dirty="0" smtClean="0">
                <a:solidFill>
                  <a:schemeClr val="tx1"/>
                </a:solidFill>
                <a:latin typeface="Times New Roman" panose="02020603050405020304" pitchFamily="18" charset="0"/>
                <a:cs typeface="Times New Roman" panose="02020603050405020304" pitchFamily="18" charset="0"/>
              </a:rPr>
              <a:t>behind.</a:t>
            </a:r>
          </a:p>
          <a:p>
            <a:pPr marL="0" indent="0">
              <a:buNone/>
            </a:pPr>
            <a:r>
              <a:rPr lang="en-US" sz="1900" dirty="0">
                <a:solidFill>
                  <a:schemeClr val="tx1"/>
                </a:solidFill>
                <a:latin typeface="Times New Roman" panose="02020603050405020304" pitchFamily="18" charset="0"/>
                <a:cs typeface="Times New Roman" panose="02020603050405020304" pitchFamily="18" charset="0"/>
              </a:rPr>
              <a:t>Some effects of ageism in the organization include;</a:t>
            </a:r>
          </a:p>
          <a:p>
            <a:pPr>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Employers develop negative attitudes towards the younger or the older workers.</a:t>
            </a:r>
          </a:p>
          <a:p>
            <a:pPr>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Ageism creates a less healthy working environment that is less productive in the organization</a:t>
            </a:r>
          </a:p>
          <a:p>
            <a:pPr>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When unfair treatment of employees happen, they might feel neglected and begin to believe that they don’t have an equal opportunity in the church.</a:t>
            </a:r>
          </a:p>
          <a:p>
            <a:pPr>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Negative attitude develop in the organization. </a:t>
            </a:r>
          </a:p>
          <a:p>
            <a:pPr>
              <a:buFont typeface="+mj-lt"/>
              <a:buAutoNum type="arabicPeriod"/>
            </a:pPr>
            <a:r>
              <a:rPr lang="en-US" sz="1900" dirty="0">
                <a:solidFill>
                  <a:schemeClr val="tx1"/>
                </a:solidFill>
                <a:latin typeface="Times New Roman" panose="02020603050405020304" pitchFamily="18" charset="0"/>
                <a:cs typeface="Times New Roman" panose="02020603050405020304" pitchFamily="18" charset="0"/>
              </a:rPr>
              <a:t>Ageism in the workplace interferes with teamwork.</a:t>
            </a: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200860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7159" y="659757"/>
            <a:ext cx="9537539" cy="5949387"/>
          </a:xfrm>
        </p:spPr>
        <p:txBody>
          <a:bodyPr/>
          <a:lstStyle/>
          <a:p>
            <a:pPr marL="0" indent="0">
              <a:buNone/>
            </a:pPr>
            <a:r>
              <a:rPr lang="en-US" dirty="0" smtClean="0"/>
              <a:t>                                               </a:t>
            </a:r>
            <a:r>
              <a:rPr lang="en-US" dirty="0" smtClean="0">
                <a:solidFill>
                  <a:schemeClr val="accent2"/>
                </a:solidFill>
                <a:latin typeface="Times New Roman" panose="02020603050405020304" pitchFamily="18" charset="0"/>
                <a:cs typeface="Times New Roman" panose="02020603050405020304" pitchFamily="18" charset="0"/>
              </a:rPr>
              <a:t>Solutions</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Enforcement </a:t>
            </a:r>
            <a:r>
              <a:rPr lang="en-US" dirty="0">
                <a:solidFill>
                  <a:schemeClr val="tx1"/>
                </a:solidFill>
                <a:latin typeface="Times New Roman" panose="02020603050405020304" pitchFamily="18" charset="0"/>
                <a:cs typeface="Times New Roman" panose="02020603050405020304" pitchFamily="18" charset="0"/>
              </a:rPr>
              <a:t>of Anti-discrimination </a:t>
            </a:r>
            <a:r>
              <a:rPr lang="en-US" dirty="0" smtClean="0">
                <a:solidFill>
                  <a:schemeClr val="tx1"/>
                </a:solidFill>
                <a:latin typeface="Times New Roman" panose="02020603050405020304" pitchFamily="18" charset="0"/>
                <a:cs typeface="Times New Roman" panose="02020603050405020304" pitchFamily="18" charset="0"/>
              </a:rPr>
              <a:t>Laws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Banning of mandatory retirement </a:t>
            </a:r>
            <a:r>
              <a:rPr lang="en-US" dirty="0" smtClean="0">
                <a:solidFill>
                  <a:schemeClr val="tx1"/>
                </a:solidFill>
                <a:latin typeface="Times New Roman" panose="02020603050405020304" pitchFamily="18" charset="0"/>
                <a:cs typeface="Times New Roman" panose="02020603050405020304" pitchFamily="18" charset="0"/>
              </a:rPr>
              <a:t>ages</a:t>
            </a: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Training and development </a:t>
            </a:r>
            <a:endParaRPr lang="en-US"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Manager training </a:t>
            </a:r>
            <a:endParaRPr lang="en-US" dirty="0" smtClean="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Promotion and new </a:t>
            </a:r>
            <a:r>
              <a:rPr lang="en-US" dirty="0" smtClean="0">
                <a:solidFill>
                  <a:schemeClr val="tx1"/>
                </a:solidFill>
                <a:latin typeface="Times New Roman" panose="02020603050405020304" pitchFamily="18" charset="0"/>
                <a:cs typeface="Times New Roman" panose="02020603050405020304" pitchFamily="18" charset="0"/>
              </a:rPr>
              <a:t>hires</a:t>
            </a:r>
          </a:p>
          <a:p>
            <a:pPr marL="0" indent="0">
              <a:buNone/>
            </a:pPr>
            <a:r>
              <a:rPr lang="en-US" dirty="0" smtClean="0">
                <a:solidFill>
                  <a:schemeClr val="tx1"/>
                </a:solidFill>
                <a:latin typeface="Times New Roman" panose="02020603050405020304" pitchFamily="18" charset="0"/>
                <a:cs typeface="Times New Roman" panose="02020603050405020304" pitchFamily="18" charset="0"/>
              </a:rPr>
              <a:t>Reasons why ageism has not been solved.</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Private companies/organizations</a:t>
            </a:r>
          </a:p>
          <a:p>
            <a:pPr>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Cultural believes</a:t>
            </a:r>
          </a:p>
          <a:p>
            <a:pPr marL="0" indent="0">
              <a:buNone/>
            </a:pPr>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                                               </a:t>
            </a:r>
            <a:r>
              <a:rPr lang="en-US" dirty="0" smtClean="0">
                <a:solidFill>
                  <a:schemeClr val="accent2"/>
                </a:solidFill>
                <a:latin typeface="Times New Roman" panose="02020603050405020304" pitchFamily="18" charset="0"/>
                <a:cs typeface="Times New Roman" panose="02020603050405020304" pitchFamily="18" charset="0"/>
              </a:rPr>
              <a:t>Action plan</a:t>
            </a:r>
          </a:p>
          <a:p>
            <a:pPr marL="0" indent="0">
              <a:buNone/>
            </a:pPr>
            <a:r>
              <a:rPr lang="en-US" dirty="0">
                <a:solidFill>
                  <a:schemeClr val="tx1"/>
                </a:solidFill>
                <a:latin typeface="Times New Roman" panose="02020603050405020304" pitchFamily="18" charset="0"/>
                <a:cs typeface="Times New Roman" panose="02020603050405020304" pitchFamily="18" charset="0"/>
              </a:rPr>
              <a:t>The first step towards solving the problem of ageism in workplaces is to recognize the various types of ageism and what they mean in the </a:t>
            </a:r>
            <a:r>
              <a:rPr lang="en-US" dirty="0" smtClean="0">
                <a:solidFill>
                  <a:schemeClr val="tx1"/>
                </a:solidFill>
                <a:latin typeface="Times New Roman" panose="02020603050405020304" pitchFamily="18" charset="0"/>
                <a:cs typeface="Times New Roman" panose="02020603050405020304" pitchFamily="18" charset="0"/>
              </a:rPr>
              <a:t>organization.</a:t>
            </a:r>
          </a:p>
          <a:p>
            <a:pPr marL="0" indent="0">
              <a:buNone/>
            </a:pPr>
            <a:r>
              <a:rPr lang="en-US" dirty="0" smtClean="0">
                <a:solidFill>
                  <a:schemeClr val="tx1"/>
                </a:solidFill>
                <a:latin typeface="Times New Roman" panose="02020603050405020304" pitchFamily="18" charset="0"/>
                <a:cs typeface="Times New Roman" panose="02020603050405020304" pitchFamily="18" charset="0"/>
              </a:rPr>
              <a:t>Ageism also can be solved through education </a:t>
            </a:r>
            <a:r>
              <a:rPr lang="en-US" smtClean="0">
                <a:solidFill>
                  <a:schemeClr val="tx1"/>
                </a:solidFill>
                <a:latin typeface="Times New Roman" panose="02020603050405020304" pitchFamily="18" charset="0"/>
                <a:cs typeface="Times New Roman" panose="02020603050405020304" pitchFamily="18" charset="0"/>
              </a:rPr>
              <a:t>and training.</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38743083"/>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132</TotalTime>
  <Words>856</Words>
  <Application>Microsoft Office PowerPoint</Application>
  <PresentationFormat>Custom</PresentationFormat>
  <Paragraphs>68</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                 AGEISM IN THE WORKPLACE </vt:lpstr>
      <vt:lpstr> AGEISM IN THE WORKPLACE                                  Abstract.</vt:lpstr>
      <vt:lpstr>                      Introduction</vt:lpstr>
      <vt:lpstr>Research purpose </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AGEISM IN WORKPLACE</dc:title>
  <dc:creator>Windows User</dc:creator>
  <cp:lastModifiedBy>user</cp:lastModifiedBy>
  <cp:revision>17</cp:revision>
  <dcterms:created xsi:type="dcterms:W3CDTF">2018-10-19T17:26:26Z</dcterms:created>
  <dcterms:modified xsi:type="dcterms:W3CDTF">2018-10-19T20:30:27Z</dcterms:modified>
</cp:coreProperties>
</file>